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5" r:id="rId4"/>
    <p:sldId id="277" r:id="rId5"/>
    <p:sldId id="278" r:id="rId6"/>
    <p:sldId id="280" r:id="rId7"/>
    <p:sldId id="279" r:id="rId8"/>
    <p:sldId id="281" r:id="rId9"/>
    <p:sldId id="282" r:id="rId10"/>
    <p:sldId id="283" r:id="rId11"/>
    <p:sldId id="284" r:id="rId12"/>
    <p:sldId id="285" r:id="rId13"/>
    <p:sldId id="293" r:id="rId14"/>
    <p:sldId id="286" r:id="rId15"/>
    <p:sldId id="287" r:id="rId16"/>
    <p:sldId id="288" r:id="rId17"/>
    <p:sldId id="289" r:id="rId18"/>
    <p:sldId id="290" r:id="rId19"/>
    <p:sldId id="291" r:id="rId20"/>
    <p:sldId id="29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49DB3-3A56-4319-BD52-C9391B908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9120F3-7B3A-44DB-99A5-129616E50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42BE1-28BE-4FDA-9CA5-AC5E9401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94663-CBAE-4319-B0A2-90317CC2C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1DED7-A7D5-4613-822B-07AC932B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26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148F7-474C-4C36-8FCE-6D287B9A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D9038D-C37D-4374-954C-B341761CD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AF370B-D4CC-4490-9F71-D6EF6026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41ED2-D180-4190-93A3-D16D5946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4BCC7-1003-4A05-9EB9-BF4AA7E6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27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18687E-866B-4D92-9C0E-B40FF75E5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7BCCF8-BA74-4855-9AB7-9C8EC7EC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1F0025-19C9-453B-8DAE-C15BDDEF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040E2-13C4-4ADA-BB62-3CC32D25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7B969-9140-49B6-B34F-A524299B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4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E0331-75E5-4C8A-BC10-2B98ED0E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01B16A-1984-42B1-A3A9-EDBD33430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EBA0B-2161-42A4-AA58-C4E79A3F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EFA84-364E-46F2-B72A-FDB9F219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FE6C8-ABEE-4C32-B73D-9F8EECEF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9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67335-85D3-47F4-9D7E-B604E8EC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A62B3D-F371-4A7B-91A2-2703661B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E4A5B-04FB-4B3F-BAC6-38D2B8FF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D1F129-FEDD-454B-93FC-0434F726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1B4FC-35FD-4444-AF3D-172DEA06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0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E1D84-E596-4E5C-818A-041ECBB3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D51EDE-B61F-49A4-9959-E99900BDB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F9C3A4-E994-41E2-A125-A87DD9EF2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61154-97C0-40A0-8B4E-334D18E2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B1AAE-1AB8-4819-9B85-7138C4183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BECCF-4500-41E3-B10A-3B53AC5C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99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EFF55-3560-455A-84F4-95158BA2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F04172-8D3E-4AAC-B54D-40039E652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6554D1-0D67-4566-9A71-5EC8A09B2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23E2C2-EDA8-4698-B646-B0E43330A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F38D02-CE03-4EDD-B914-19AB80EF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19107A-34DB-45F2-890F-4F6FCEFF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24CFCA-21BF-488C-90F9-9B8593F4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6662BA-657A-4B19-87CC-135E8398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41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0AB8A-9A92-44A1-8834-C738D226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8A9594-AF46-49D8-BD20-6287E2236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C9E71B-322F-4171-9DEC-0705F368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36ADE6-BD0A-4C83-89C0-0A3924FF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56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175766-DAF7-4ED1-94B8-94EDA5F3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57CB6C-9776-418C-B9BA-22723E99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567E4-84BC-4AAF-9F28-FCE4641E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2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C8803-E4D3-4FBE-A8ED-401FB6D7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85F7F-1E83-4F03-BBBA-7A2161185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73E822-9DA4-4D64-A8D8-528BACCB5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B53D2-97C9-45E0-BDDF-F76DB89A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1ECA9F-9EA8-456C-A8B8-2034D13D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2CBE05-08EC-4E24-888B-75662E0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9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3B852-5A76-4133-BA27-A84C0AA6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98992D-FF8C-4D7A-91F8-21D609A2CC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E4D095-8CD9-492A-8B79-2D63D36A3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CAE557-86D4-4F87-A3CD-0F915BF3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0687B-581E-41C3-8462-99651701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A7D49-FFD1-4DDC-9713-6CF055F3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30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7A3771-1FEB-4619-BBC4-382DFBCA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106147-0937-433C-8977-5063E30DE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194B19-80E4-48A6-99C8-D29AFF9D3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C6D7D-A2D2-49A1-A174-AF690B96192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9EE93-B799-456D-9DA2-7AFC12A74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9E7AA-91C3-4D73-B1E8-47A7E8847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82B53-3577-4D81-8D04-D2FD1881A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07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361A9957-8652-4A75-8FEE-9E96EC07E08C}"/>
              </a:ext>
            </a:extLst>
          </p:cNvPr>
          <p:cNvSpPr/>
          <p:nvPr/>
        </p:nvSpPr>
        <p:spPr>
          <a:xfrm>
            <a:off x="6311488" y="0"/>
            <a:ext cx="8758517" cy="6858000"/>
          </a:xfrm>
          <a:prstGeom prst="flowChartInputOutput">
            <a:avLst/>
          </a:prstGeom>
          <a:solidFill>
            <a:srgbClr val="E2D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2E61C-5FBD-4F5F-971E-3F7FEDB98DAB}"/>
              </a:ext>
            </a:extLst>
          </p:cNvPr>
          <p:cNvSpPr txBox="1"/>
          <p:nvPr/>
        </p:nvSpPr>
        <p:spPr>
          <a:xfrm>
            <a:off x="757380" y="2751891"/>
            <a:ext cx="5979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세부 기획서 </a:t>
            </a:r>
          </a:p>
          <a:p>
            <a:r>
              <a:rPr lang="ko-KR" altLang="en-US" sz="24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스테이지</a:t>
            </a:r>
            <a:r>
              <a:rPr lang="en-US" altLang="ko-KR" sz="24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 </a:t>
            </a:r>
            <a:r>
              <a:rPr lang="ko-KR" altLang="en-US" sz="24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준비</a:t>
            </a:r>
            <a:endParaRPr lang="en-US" altLang="ko-KR" sz="24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8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424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준비 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팝업 창 등장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DE7445E0-2E04-43B8-9017-854055616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1664" y="995083"/>
            <a:ext cx="6568580" cy="369345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100AD7D-E0F9-4D10-8564-F08BABEB1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449" y="1666597"/>
            <a:ext cx="4178547" cy="2350433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9F9EB93-BC1C-4609-9CFC-67F242A4AC4E}"/>
              </a:ext>
            </a:extLst>
          </p:cNvPr>
          <p:cNvSpPr/>
          <p:nvPr/>
        </p:nvSpPr>
        <p:spPr>
          <a:xfrm>
            <a:off x="4786659" y="2534771"/>
            <a:ext cx="421341" cy="6140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84545-8201-48E0-AF56-3F2A8DB2A7C4}"/>
              </a:ext>
            </a:extLst>
          </p:cNvPr>
          <p:cNvSpPr txBox="1"/>
          <p:nvPr/>
        </p:nvSpPr>
        <p:spPr>
          <a:xfrm>
            <a:off x="457202" y="5089699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날짜가 바뀐 후 화면 전환 즉시 여정 준비 팝업 창 등장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4E20C-EE27-42C7-8EC7-1A4BB3DE5FF0}"/>
              </a:ext>
            </a:extLst>
          </p:cNvPr>
          <p:cNvSpPr txBox="1"/>
          <p:nvPr/>
        </p:nvSpPr>
        <p:spPr>
          <a:xfrm>
            <a:off x="457201" y="5503946"/>
            <a:ext cx="9283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나가기 버튼</a:t>
            </a:r>
            <a:r>
              <a:rPr lang="en-US" altLang="ko-KR" dirty="0"/>
              <a:t>, </a:t>
            </a:r>
            <a:r>
              <a:rPr lang="ko-KR" altLang="en-US" dirty="0"/>
              <a:t>단축키가 없습니다</a:t>
            </a:r>
            <a:r>
              <a:rPr lang="en-US" altLang="ko-KR" dirty="0"/>
              <a:t>. </a:t>
            </a:r>
            <a:r>
              <a:rPr lang="ko-KR" altLang="en-US" dirty="0"/>
              <a:t>무조건 여정 출발 버튼을 눌러야 팝업 창이 닫힙니다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531BC-5719-4C8A-99D6-7BEEA6F88A7E}"/>
              </a:ext>
            </a:extLst>
          </p:cNvPr>
          <p:cNvSpPr txBox="1"/>
          <p:nvPr/>
        </p:nvSpPr>
        <p:spPr>
          <a:xfrm>
            <a:off x="457201" y="5873278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시간이 흐릅니다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49466-A6E5-42D7-8677-4213FDC68175}"/>
              </a:ext>
            </a:extLst>
          </p:cNvPr>
          <p:cNvSpPr txBox="1"/>
          <p:nvPr/>
        </p:nvSpPr>
        <p:spPr>
          <a:xfrm>
            <a:off x="457201" y="624261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4. esc</a:t>
            </a:r>
            <a:r>
              <a:rPr lang="ko-KR" altLang="en-US" dirty="0"/>
              <a:t>를 누를 시 일시 정지가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177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577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준비 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팝업 창 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UI/UX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및 설명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4772F448-1336-4F69-B786-24FF50701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9868" y="1744404"/>
            <a:ext cx="6672263" cy="41185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C8C0FE-DB23-46D0-AC85-0F29D6C2DDA5}"/>
              </a:ext>
            </a:extLst>
          </p:cNvPr>
          <p:cNvSpPr/>
          <p:nvPr/>
        </p:nvSpPr>
        <p:spPr>
          <a:xfrm>
            <a:off x="2841812" y="1891553"/>
            <a:ext cx="6391835" cy="19094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0E997FF-BF9E-4E89-B49F-58F0EA582AA9}"/>
              </a:ext>
            </a:extLst>
          </p:cNvPr>
          <p:cNvCxnSpPr/>
          <p:nvPr/>
        </p:nvCxnSpPr>
        <p:spPr>
          <a:xfrm>
            <a:off x="6849035" y="1093695"/>
            <a:ext cx="0" cy="8157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80066B5-2ADF-41A6-B2B5-B4B20CFABFC5}"/>
              </a:ext>
            </a:extLst>
          </p:cNvPr>
          <p:cNvCxnSpPr/>
          <p:nvPr/>
        </p:nvCxnSpPr>
        <p:spPr>
          <a:xfrm>
            <a:off x="6810935" y="1121037"/>
            <a:ext cx="14343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76E038-AE92-4698-A3F1-1F6FD34D5AAF}"/>
              </a:ext>
            </a:extLst>
          </p:cNvPr>
          <p:cNvSpPr txBox="1"/>
          <p:nvPr/>
        </p:nvSpPr>
        <p:spPr>
          <a:xfrm>
            <a:off x="8283388" y="909501"/>
            <a:ext cx="2727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여정에 대한 간단한 설명</a:t>
            </a:r>
            <a:r>
              <a:rPr lang="en-US" altLang="ko-KR" sz="1400" dirty="0"/>
              <a:t>, </a:t>
            </a:r>
            <a:r>
              <a:rPr lang="ko-KR" altLang="en-US" sz="1400" dirty="0"/>
              <a:t>일러스트</a:t>
            </a:r>
            <a:r>
              <a:rPr lang="en-US" altLang="ko-KR" sz="1400" dirty="0"/>
              <a:t>, </a:t>
            </a:r>
            <a:r>
              <a:rPr lang="ko-KR" altLang="en-US" sz="1400" dirty="0"/>
              <a:t>몇 일차 인지 표시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937FE3-F607-44B9-9C80-03E3C05AFB0C}"/>
              </a:ext>
            </a:extLst>
          </p:cNvPr>
          <p:cNvSpPr/>
          <p:nvPr/>
        </p:nvSpPr>
        <p:spPr>
          <a:xfrm>
            <a:off x="7749988" y="3948184"/>
            <a:ext cx="1349187" cy="80311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0222C71-6AE9-4550-95DA-B4297A14A718}"/>
              </a:ext>
            </a:extLst>
          </p:cNvPr>
          <p:cNvCxnSpPr>
            <a:cxnSpLocks/>
          </p:cNvCxnSpPr>
          <p:nvPr/>
        </p:nvCxnSpPr>
        <p:spPr>
          <a:xfrm>
            <a:off x="9099175" y="4016637"/>
            <a:ext cx="547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CC85D2-2B0F-4BB7-A2B3-C8FAF961C4F3}"/>
              </a:ext>
            </a:extLst>
          </p:cNvPr>
          <p:cNvSpPr txBox="1"/>
          <p:nvPr/>
        </p:nvSpPr>
        <p:spPr>
          <a:xfrm>
            <a:off x="9647144" y="3801035"/>
            <a:ext cx="24110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여정 상태 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총 </a:t>
            </a:r>
            <a:r>
              <a:rPr lang="en-US" altLang="ko-KR" sz="1400" dirty="0"/>
              <a:t>4</a:t>
            </a:r>
            <a:r>
              <a:rPr lang="ko-KR" altLang="en-US" sz="1400" dirty="0"/>
              <a:t>단계가 있습니다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순탄</a:t>
            </a:r>
            <a:r>
              <a:rPr lang="en-US" altLang="ko-KR" sz="1400" dirty="0"/>
              <a:t>, </a:t>
            </a:r>
            <a:r>
              <a:rPr lang="ko-KR" altLang="en-US" sz="1400" dirty="0"/>
              <a:t>보통</a:t>
            </a:r>
            <a:r>
              <a:rPr lang="en-US" altLang="ko-KR" sz="1400" dirty="0"/>
              <a:t>, </a:t>
            </a:r>
            <a:r>
              <a:rPr lang="ko-KR" altLang="en-US" sz="1400" dirty="0"/>
              <a:t>부실</a:t>
            </a:r>
            <a:r>
              <a:rPr lang="en-US" altLang="ko-KR" sz="1400" dirty="0"/>
              <a:t>, </a:t>
            </a:r>
            <a:r>
              <a:rPr lang="ko-KR" altLang="en-US" sz="1400" dirty="0"/>
              <a:t>위험</a:t>
            </a:r>
            <a:r>
              <a:rPr lang="en-US" altLang="ko-KR" sz="1400" dirty="0"/>
              <a:t>)</a:t>
            </a:r>
          </a:p>
          <a:p>
            <a:r>
              <a:rPr lang="ko-KR" altLang="en-US" sz="1400" b="1" dirty="0">
                <a:solidFill>
                  <a:schemeClr val="accent6"/>
                </a:solidFill>
              </a:rPr>
              <a:t>스테이지</a:t>
            </a:r>
            <a:r>
              <a:rPr lang="en-US" altLang="ko-KR" sz="1400" b="1" dirty="0">
                <a:solidFill>
                  <a:schemeClr val="accent6"/>
                </a:solidFill>
              </a:rPr>
              <a:t>, day</a:t>
            </a:r>
            <a:r>
              <a:rPr lang="ko-KR" altLang="en-US" sz="1400" b="1" dirty="0">
                <a:solidFill>
                  <a:schemeClr val="accent6"/>
                </a:solidFill>
              </a:rPr>
              <a:t>별 여정수치 테이블 필요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F80BB8-4625-433F-A3B2-8C264CAF4A77}"/>
              </a:ext>
            </a:extLst>
          </p:cNvPr>
          <p:cNvSpPr/>
          <p:nvPr/>
        </p:nvSpPr>
        <p:spPr>
          <a:xfrm>
            <a:off x="6174441" y="3948183"/>
            <a:ext cx="1472453" cy="134995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BC51A6-D04A-4847-AC1D-4563AFE3A2F6}"/>
              </a:ext>
            </a:extLst>
          </p:cNvPr>
          <p:cNvCxnSpPr>
            <a:cxnSpLocks/>
          </p:cNvCxnSpPr>
          <p:nvPr/>
        </p:nvCxnSpPr>
        <p:spPr>
          <a:xfrm>
            <a:off x="7098925" y="5298589"/>
            <a:ext cx="0" cy="725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3204C6-D7B8-41FC-BC4E-E76AFE9CD5DB}"/>
              </a:ext>
            </a:extLst>
          </p:cNvPr>
          <p:cNvSpPr txBox="1"/>
          <p:nvPr/>
        </p:nvSpPr>
        <p:spPr>
          <a:xfrm>
            <a:off x="5872329" y="6027461"/>
            <a:ext cx="3774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여정 상태에 기반한 결과 확률 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b="1" dirty="0">
                <a:solidFill>
                  <a:schemeClr val="accent6"/>
                </a:solidFill>
              </a:rPr>
              <a:t>단계 별 성공 확률 테이블 필요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663046-59BC-4E0C-9ED5-61E249A03836}"/>
              </a:ext>
            </a:extLst>
          </p:cNvPr>
          <p:cNvSpPr/>
          <p:nvPr/>
        </p:nvSpPr>
        <p:spPr>
          <a:xfrm>
            <a:off x="2820379" y="3948183"/>
            <a:ext cx="3139048" cy="14306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EBB7B9A-AD0E-4436-882F-9C895D49BC91}"/>
              </a:ext>
            </a:extLst>
          </p:cNvPr>
          <p:cNvCxnSpPr>
            <a:cxnSpLocks/>
          </p:cNvCxnSpPr>
          <p:nvPr/>
        </p:nvCxnSpPr>
        <p:spPr>
          <a:xfrm flipH="1" flipV="1">
            <a:off x="2294965" y="4385810"/>
            <a:ext cx="525415" cy="73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5E22A4-DA30-4E73-892C-FB59A2678A11}"/>
              </a:ext>
            </a:extLst>
          </p:cNvPr>
          <p:cNvSpPr txBox="1"/>
          <p:nvPr/>
        </p:nvSpPr>
        <p:spPr>
          <a:xfrm>
            <a:off x="96411" y="3948183"/>
            <a:ext cx="2411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플레이어가 아이템을 사용하는 곳 입니다</a:t>
            </a:r>
            <a:r>
              <a:rPr lang="en-US" altLang="ko-KR" sz="1400" dirty="0"/>
              <a:t>. </a:t>
            </a:r>
            <a:r>
              <a:rPr lang="ko-KR" altLang="en-US" sz="1400" b="1" dirty="0"/>
              <a:t>최소 개수</a:t>
            </a:r>
            <a:r>
              <a:rPr lang="ko-KR" altLang="en-US" sz="1400" dirty="0"/>
              <a:t>가 스테이지</a:t>
            </a:r>
            <a:r>
              <a:rPr lang="en-US" altLang="ko-KR" sz="1400" dirty="0"/>
              <a:t>, </a:t>
            </a:r>
            <a:r>
              <a:rPr lang="ko-KR" altLang="en-US" sz="1400" dirty="0"/>
              <a:t>일차 별로 다른 값으로 존재</a:t>
            </a:r>
            <a:r>
              <a:rPr lang="en-US" altLang="ko-KR" sz="1400" dirty="0"/>
              <a:t>(</a:t>
            </a:r>
            <a:r>
              <a:rPr lang="ko-KR" altLang="en-US" sz="1400" dirty="0"/>
              <a:t>고기</a:t>
            </a:r>
            <a:r>
              <a:rPr lang="en-US" altLang="ko-KR" sz="1400" dirty="0"/>
              <a:t>,</a:t>
            </a:r>
            <a:r>
              <a:rPr lang="ko-KR" altLang="en-US" sz="1400" dirty="0"/>
              <a:t> 물</a:t>
            </a:r>
            <a:r>
              <a:rPr lang="en-US" altLang="ko-KR" sz="1400" dirty="0"/>
              <a:t>)</a:t>
            </a:r>
            <a:r>
              <a:rPr lang="ko-KR" altLang="en-US" sz="1400" dirty="0"/>
              <a:t>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만족 시키지 않으면 여정 결과에 큰 영향을 미치게 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b="1" dirty="0">
                <a:solidFill>
                  <a:schemeClr val="accent6"/>
                </a:solidFill>
              </a:rPr>
              <a:t>아이템 별 여정수치 증가 량</a:t>
            </a:r>
            <a:r>
              <a:rPr lang="en-US" altLang="ko-KR" sz="1400" b="1" dirty="0">
                <a:solidFill>
                  <a:schemeClr val="accent6"/>
                </a:solidFill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</a:rPr>
              <a:t>최소 개수 테이블 필요</a:t>
            </a:r>
          </a:p>
        </p:txBody>
      </p:sp>
    </p:spTree>
    <p:extLst>
      <p:ext uri="{BB962C8B-B14F-4D97-AF65-F5344CB8AC3E}">
        <p14:creationId xmlns:p14="http://schemas.microsoft.com/office/powerpoint/2010/main" val="180974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577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준비 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상태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결과 확률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1EE52F-7B55-40E5-8877-BE84CF4D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419692"/>
            <a:ext cx="4408178" cy="22507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E6BD5F-981E-4BF3-B5BA-65DD837A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693" y="1396673"/>
            <a:ext cx="6340199" cy="406465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DA492F-4AF8-4AB7-9C05-2E94326BB513}"/>
              </a:ext>
            </a:extLst>
          </p:cNvPr>
          <p:cNvSpPr/>
          <p:nvPr/>
        </p:nvSpPr>
        <p:spPr>
          <a:xfrm>
            <a:off x="624026" y="2239753"/>
            <a:ext cx="2092280" cy="129234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F7D136-A32D-4E03-8981-8BE6E8C81F09}"/>
              </a:ext>
            </a:extLst>
          </p:cNvPr>
          <p:cNvSpPr/>
          <p:nvPr/>
        </p:nvSpPr>
        <p:spPr>
          <a:xfrm>
            <a:off x="6863460" y="4715434"/>
            <a:ext cx="3634210" cy="74589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C7407B-4C4D-4DC4-9743-5126D670C42C}"/>
              </a:ext>
            </a:extLst>
          </p:cNvPr>
          <p:cNvCxnSpPr>
            <a:cxnSpLocks/>
          </p:cNvCxnSpPr>
          <p:nvPr/>
        </p:nvCxnSpPr>
        <p:spPr>
          <a:xfrm>
            <a:off x="1775011" y="3532095"/>
            <a:ext cx="0" cy="1685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5B1A46B-BAC2-400F-86E7-1298C4CAD5DF}"/>
              </a:ext>
            </a:extLst>
          </p:cNvPr>
          <p:cNvCxnSpPr>
            <a:cxnSpLocks/>
          </p:cNvCxnSpPr>
          <p:nvPr/>
        </p:nvCxnSpPr>
        <p:spPr>
          <a:xfrm flipH="1">
            <a:off x="1817379" y="5195630"/>
            <a:ext cx="508844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610354-9A3D-4782-AE29-19C3B783B755}"/>
              </a:ext>
            </a:extLst>
          </p:cNvPr>
          <p:cNvSpPr/>
          <p:nvPr/>
        </p:nvSpPr>
        <p:spPr>
          <a:xfrm>
            <a:off x="2773100" y="1546996"/>
            <a:ext cx="1816829" cy="119373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D5B1C1-9901-4A12-873D-96D831E0D85C}"/>
              </a:ext>
            </a:extLst>
          </p:cNvPr>
          <p:cNvSpPr/>
          <p:nvPr/>
        </p:nvSpPr>
        <p:spPr>
          <a:xfrm>
            <a:off x="6905827" y="1631576"/>
            <a:ext cx="3591843" cy="301214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6A3F1C4-5FAB-4101-963C-3B466145C6D8}"/>
              </a:ext>
            </a:extLst>
          </p:cNvPr>
          <p:cNvCxnSpPr>
            <a:cxnSpLocks/>
          </p:cNvCxnSpPr>
          <p:nvPr/>
        </p:nvCxnSpPr>
        <p:spPr>
          <a:xfrm flipH="1">
            <a:off x="4589930" y="2542077"/>
            <a:ext cx="2315898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5776AF-F941-4A04-A90D-829B7852C652}"/>
              </a:ext>
            </a:extLst>
          </p:cNvPr>
          <p:cNvSpPr txBox="1"/>
          <p:nvPr/>
        </p:nvSpPr>
        <p:spPr>
          <a:xfrm>
            <a:off x="791623" y="5618818"/>
            <a:ext cx="10665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여정 상태</a:t>
            </a:r>
            <a:r>
              <a:rPr lang="ko-KR" altLang="en-US" dirty="0"/>
              <a:t>는 </a:t>
            </a:r>
            <a:r>
              <a:rPr lang="ko-KR" altLang="en-US" b="1" dirty="0"/>
              <a:t>여정 수치</a:t>
            </a:r>
            <a:r>
              <a:rPr lang="ko-KR" altLang="en-US" dirty="0"/>
              <a:t>에 의존하고</a:t>
            </a:r>
            <a:r>
              <a:rPr lang="en-US" altLang="ko-KR" dirty="0"/>
              <a:t>, </a:t>
            </a:r>
            <a:r>
              <a:rPr lang="ko-KR" altLang="en-US" dirty="0"/>
              <a:t>테이블에 존재하는 해당 상태의 수치들은 </a:t>
            </a:r>
            <a:r>
              <a:rPr lang="ko-KR" altLang="en-US" b="1" dirty="0"/>
              <a:t>최소 수치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Ex) Stage2_3day </a:t>
            </a:r>
            <a:r>
              <a:rPr lang="ko-KR" altLang="en-US" dirty="0"/>
              <a:t>때 순탄 상태이고 싶으면 여정 수치를 최소 </a:t>
            </a:r>
            <a:r>
              <a:rPr lang="en-US" altLang="ko-KR" b="1" dirty="0"/>
              <a:t>950</a:t>
            </a:r>
            <a:r>
              <a:rPr lang="ko-KR" altLang="en-US" dirty="0"/>
              <a:t>을 찍어야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Stage3_1day </a:t>
            </a:r>
            <a:r>
              <a:rPr lang="ko-KR" altLang="en-US" dirty="0"/>
              <a:t>때 보통 상태이고 싶으면 여정 수치를 </a:t>
            </a:r>
            <a:r>
              <a:rPr lang="en-US" altLang="ko-KR" b="1" dirty="0"/>
              <a:t>1100 &lt; </a:t>
            </a:r>
            <a:r>
              <a:rPr lang="ko-KR" altLang="en-US" b="1" dirty="0"/>
              <a:t>여정수치 </a:t>
            </a:r>
            <a:r>
              <a:rPr lang="en-US" altLang="ko-KR" b="1" dirty="0"/>
              <a:t>&lt;= 1050 </a:t>
            </a:r>
            <a:r>
              <a:rPr lang="ko-KR" altLang="en-US" dirty="0"/>
              <a:t>여야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39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577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준비 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상태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결과 확률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1EE52F-7B55-40E5-8877-BE84CF4D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2740727"/>
            <a:ext cx="4408178" cy="225070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610354-9A3D-4782-AE29-19C3B783B755}"/>
              </a:ext>
            </a:extLst>
          </p:cNvPr>
          <p:cNvSpPr/>
          <p:nvPr/>
        </p:nvSpPr>
        <p:spPr>
          <a:xfrm>
            <a:off x="2791029" y="2918596"/>
            <a:ext cx="1816829" cy="119373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0F58E5D-94E2-4540-AFF8-3D5174DFC88C}"/>
              </a:ext>
            </a:extLst>
          </p:cNvPr>
          <p:cNvCxnSpPr>
            <a:cxnSpLocks/>
          </p:cNvCxnSpPr>
          <p:nvPr/>
        </p:nvCxnSpPr>
        <p:spPr>
          <a:xfrm flipH="1">
            <a:off x="4607858" y="3443030"/>
            <a:ext cx="2315898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399348-7E76-4EEF-B681-3AB325A9A31D}"/>
              </a:ext>
            </a:extLst>
          </p:cNvPr>
          <p:cNvSpPr txBox="1"/>
          <p:nvPr/>
        </p:nvSpPr>
        <p:spPr>
          <a:xfrm>
            <a:off x="7153835" y="5827058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커서를 댈 시 설명 문구 등장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7B0C5D50-F8AB-49F4-9FF1-9D30241A5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3835" y="2918596"/>
            <a:ext cx="3315440" cy="22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4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577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준비 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수치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3A1815-E975-459E-BB11-64677794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474" y="1231433"/>
            <a:ext cx="3252785" cy="1686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934FEA-EF1F-41C8-9F47-ECCB66FC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9" y="1231433"/>
            <a:ext cx="2637025" cy="5378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D118B-7554-4D78-8390-D884DDFD8CC0}"/>
              </a:ext>
            </a:extLst>
          </p:cNvPr>
          <p:cNvSpPr txBox="1"/>
          <p:nvPr/>
        </p:nvSpPr>
        <p:spPr>
          <a:xfrm>
            <a:off x="3340171" y="3105834"/>
            <a:ext cx="8880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여정 수치는 다음에 의존합니다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chemeClr val="accent1"/>
                </a:solidFill>
              </a:rPr>
              <a:t>	</a:t>
            </a:r>
            <a:r>
              <a:rPr lang="ko-KR" altLang="en-US" b="1" dirty="0">
                <a:solidFill>
                  <a:schemeClr val="accent1"/>
                </a:solidFill>
              </a:rPr>
              <a:t>용사들의 전투력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스트레스 수치 </a:t>
            </a:r>
            <a:r>
              <a:rPr lang="en-US" altLang="ko-KR" b="1" dirty="0"/>
              <a:t>+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6"/>
                </a:solidFill>
              </a:rPr>
              <a:t>아이템 고기</a:t>
            </a:r>
            <a:r>
              <a:rPr lang="en-US" altLang="ko-KR" b="1" dirty="0">
                <a:solidFill>
                  <a:schemeClr val="accent6"/>
                </a:solidFill>
              </a:rPr>
              <a:t>, </a:t>
            </a:r>
            <a:r>
              <a:rPr lang="ko-KR" altLang="en-US" b="1" dirty="0">
                <a:solidFill>
                  <a:schemeClr val="accent6"/>
                </a:solidFill>
              </a:rPr>
              <a:t>물</a:t>
            </a:r>
            <a:r>
              <a:rPr lang="en-US" altLang="ko-KR" b="1" dirty="0">
                <a:solidFill>
                  <a:schemeClr val="accent6"/>
                </a:solidFill>
              </a:rPr>
              <a:t>, </a:t>
            </a:r>
            <a:r>
              <a:rPr lang="ko-KR" altLang="en-US" b="1" dirty="0">
                <a:solidFill>
                  <a:schemeClr val="accent6"/>
                </a:solidFill>
              </a:rPr>
              <a:t>요리된 음식</a:t>
            </a:r>
            <a:r>
              <a:rPr lang="en-US" altLang="ko-KR" b="1" dirty="0">
                <a:solidFill>
                  <a:schemeClr val="accent6"/>
                </a:solidFill>
              </a:rPr>
              <a:t>, </a:t>
            </a:r>
            <a:r>
              <a:rPr lang="ko-KR" altLang="en-US" b="1" dirty="0">
                <a:solidFill>
                  <a:schemeClr val="accent6"/>
                </a:solidFill>
              </a:rPr>
              <a:t>약초 개수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dirty="0"/>
              <a:t>Ex) </a:t>
            </a:r>
            <a:r>
              <a:rPr lang="ko-KR" altLang="en-US" dirty="0"/>
              <a:t>예시는 다음 슬라이드에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18828-790A-4C2E-9166-56F62DC4D6C5}"/>
              </a:ext>
            </a:extLst>
          </p:cNvPr>
          <p:cNvSpPr txBox="1"/>
          <p:nvPr/>
        </p:nvSpPr>
        <p:spPr>
          <a:xfrm>
            <a:off x="3340171" y="4217306"/>
            <a:ext cx="840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고기와 물은 여정 준비 때 마다 </a:t>
            </a:r>
            <a:r>
              <a:rPr lang="ko-KR" altLang="en-US" b="1" dirty="0"/>
              <a:t>최소 개수</a:t>
            </a:r>
            <a:r>
              <a:rPr lang="ko-KR" altLang="en-US" dirty="0"/>
              <a:t>가 존재합니다</a:t>
            </a:r>
            <a:r>
              <a:rPr lang="en-US" altLang="ko-KR" dirty="0"/>
              <a:t>. </a:t>
            </a:r>
            <a:r>
              <a:rPr lang="ko-KR" altLang="en-US" dirty="0"/>
              <a:t>이를 할당 못할 경우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무조건 </a:t>
            </a:r>
            <a:r>
              <a:rPr lang="ko-KR" altLang="en-US" b="1" dirty="0"/>
              <a:t>여정 상태</a:t>
            </a:r>
            <a:r>
              <a:rPr lang="ko-KR" altLang="en-US" dirty="0"/>
              <a:t>는 </a:t>
            </a:r>
            <a:r>
              <a:rPr lang="ko-KR" altLang="en-US" b="1" dirty="0">
                <a:solidFill>
                  <a:srgbClr val="FF0000"/>
                </a:solidFill>
              </a:rPr>
              <a:t>위험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E26CB3B-A2E6-41CB-A27F-A5B8CD4A2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469" y="5019134"/>
            <a:ext cx="6340199" cy="406465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003467-09F1-4DB8-A271-D8D1F37E74EB}"/>
              </a:ext>
            </a:extLst>
          </p:cNvPr>
          <p:cNvSpPr/>
          <p:nvPr/>
        </p:nvSpPr>
        <p:spPr>
          <a:xfrm>
            <a:off x="8722659" y="5235388"/>
            <a:ext cx="1466009" cy="137481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084F73-0630-4103-A6A1-638C5CD71401}"/>
              </a:ext>
            </a:extLst>
          </p:cNvPr>
          <p:cNvSpPr/>
          <p:nvPr/>
        </p:nvSpPr>
        <p:spPr>
          <a:xfrm>
            <a:off x="5301848" y="1515035"/>
            <a:ext cx="605893" cy="19537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B78759D-E0AB-4C3C-BEC3-6730708988A3}"/>
              </a:ext>
            </a:extLst>
          </p:cNvPr>
          <p:cNvCxnSpPr>
            <a:cxnSpLocks/>
          </p:cNvCxnSpPr>
          <p:nvPr/>
        </p:nvCxnSpPr>
        <p:spPr>
          <a:xfrm>
            <a:off x="5907741" y="1621211"/>
            <a:ext cx="9233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7373FC-A1A7-46CD-99CD-00BEF9583460}"/>
              </a:ext>
            </a:extLst>
          </p:cNvPr>
          <p:cNvSpPr txBox="1"/>
          <p:nvPr/>
        </p:nvSpPr>
        <p:spPr>
          <a:xfrm>
            <a:off x="6802532" y="1436545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한번에 여러 개 추가 할 수 있는 시스템 추가 필요</a:t>
            </a:r>
            <a:endParaRPr lang="en-US" altLang="ko-KR" sz="1600" dirty="0"/>
          </a:p>
          <a:p>
            <a:r>
              <a:rPr lang="en-US" altLang="ko-KR" sz="1600" dirty="0"/>
              <a:t>Ex) </a:t>
            </a:r>
            <a:r>
              <a:rPr lang="ko-KR" altLang="en-US" sz="1600" dirty="0"/>
              <a:t>키보드 입력</a:t>
            </a:r>
            <a:r>
              <a:rPr lang="en-US" altLang="ko-KR" sz="1600" dirty="0"/>
              <a:t>, 10</a:t>
            </a:r>
            <a:r>
              <a:rPr lang="ko-KR" altLang="en-US" sz="1600" dirty="0"/>
              <a:t>개를 한번에 빼고 넣을 수 있는 버튼</a:t>
            </a:r>
          </a:p>
        </p:txBody>
      </p:sp>
    </p:spTree>
    <p:extLst>
      <p:ext uri="{BB962C8B-B14F-4D97-AF65-F5344CB8AC3E}">
        <p14:creationId xmlns:p14="http://schemas.microsoft.com/office/powerpoint/2010/main" val="427684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577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준비 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수치 예시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93F39-66A8-46AB-89AA-A2DF325A97F1}"/>
              </a:ext>
            </a:extLst>
          </p:cNvPr>
          <p:cNvSpPr txBox="1"/>
          <p:nvPr/>
        </p:nvSpPr>
        <p:spPr>
          <a:xfrm>
            <a:off x="457202" y="1235026"/>
            <a:ext cx="500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</a:t>
            </a:r>
            <a:r>
              <a:rPr lang="ko-KR" altLang="en-US" dirty="0"/>
              <a:t> 현재 게임 시작 후</a:t>
            </a:r>
            <a:r>
              <a:rPr lang="en-US" altLang="ko-KR" dirty="0"/>
              <a:t>, 1stage 1</a:t>
            </a:r>
            <a:r>
              <a:rPr lang="ko-KR" altLang="en-US" dirty="0"/>
              <a:t>일차 여정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660D0-AB92-49F9-943D-183AECD14CD6}"/>
              </a:ext>
            </a:extLst>
          </p:cNvPr>
          <p:cNvSpPr txBox="1"/>
          <p:nvPr/>
        </p:nvSpPr>
        <p:spPr>
          <a:xfrm>
            <a:off x="800967" y="2066024"/>
            <a:ext cx="3988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현재 모든 용사 상태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ko-KR" altLang="en-US" sz="1400" b="1" dirty="0">
                <a:solidFill>
                  <a:schemeClr val="accent6"/>
                </a:solidFill>
              </a:rPr>
              <a:t>스트레스 </a:t>
            </a:r>
            <a:r>
              <a:rPr lang="en-US" altLang="ko-KR" sz="1400" b="1" dirty="0">
                <a:solidFill>
                  <a:schemeClr val="accent6"/>
                </a:solidFill>
              </a:rPr>
              <a:t>10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전투력 </a:t>
            </a:r>
            <a:r>
              <a:rPr lang="en-US" altLang="ko-KR" sz="1400" b="1" dirty="0">
                <a:solidFill>
                  <a:srgbClr val="7030A0"/>
                </a:solidFill>
              </a:rPr>
              <a:t>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F46B1-05E3-4415-A3F5-6F0D54C2A59C}"/>
              </a:ext>
            </a:extLst>
          </p:cNvPr>
          <p:cNvSpPr txBox="1"/>
          <p:nvPr/>
        </p:nvSpPr>
        <p:spPr>
          <a:xfrm>
            <a:off x="800967" y="1758247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챙겨줄 아이템 개수  </a:t>
            </a:r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1"/>
                </a:solidFill>
              </a:rPr>
              <a:t>고기 </a:t>
            </a:r>
            <a:r>
              <a:rPr lang="en-US" altLang="ko-KR" sz="1400" b="1" dirty="0">
                <a:solidFill>
                  <a:schemeClr val="accent1"/>
                </a:solidFill>
              </a:rPr>
              <a:t>5</a:t>
            </a:r>
            <a:r>
              <a:rPr lang="ko-KR" altLang="en-US" sz="1400" b="1" dirty="0">
                <a:solidFill>
                  <a:schemeClr val="accent1"/>
                </a:solidFill>
              </a:rPr>
              <a:t>개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chemeClr val="accent2"/>
                </a:solidFill>
              </a:rPr>
              <a:t>물 </a:t>
            </a:r>
            <a:r>
              <a:rPr lang="en-US" altLang="ko-KR" sz="1400" b="1" dirty="0">
                <a:solidFill>
                  <a:schemeClr val="accent2"/>
                </a:solidFill>
              </a:rPr>
              <a:t>5</a:t>
            </a:r>
            <a:r>
              <a:rPr lang="ko-KR" altLang="en-US" sz="1400" b="1" dirty="0">
                <a:solidFill>
                  <a:schemeClr val="accent2"/>
                </a:solidFill>
              </a:rPr>
              <a:t>개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약초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개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C03DFB-A1BD-4C90-B0FF-ECB266CF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365" y="-43467"/>
            <a:ext cx="3086100" cy="1647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D894D6-E2EF-4E92-B52E-80F3F6361977}"/>
              </a:ext>
            </a:extLst>
          </p:cNvPr>
          <p:cNvSpPr txBox="1"/>
          <p:nvPr/>
        </p:nvSpPr>
        <p:spPr>
          <a:xfrm>
            <a:off x="960079" y="2835467"/>
            <a:ext cx="5998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5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*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10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5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15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+ </a:t>
            </a:r>
            <a:r>
              <a:rPr lang="en-US" altLang="ko-KR" b="1" dirty="0">
                <a:solidFill>
                  <a:srgbClr val="FF0000"/>
                </a:solidFill>
              </a:rPr>
              <a:t>3 * 12.5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7030A0"/>
                </a:solidFill>
              </a:rPr>
              <a:t>100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  <a:r>
              <a:rPr lang="en-US" altLang="ko-KR" b="1" dirty="0">
                <a:solidFill>
                  <a:srgbClr val="7030A0"/>
                </a:solidFill>
              </a:rPr>
              <a:t>*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  <a:r>
              <a:rPr lang="en-US" altLang="ko-KR" b="1" dirty="0">
                <a:solidFill>
                  <a:srgbClr val="7030A0"/>
                </a:solidFill>
              </a:rPr>
              <a:t>1  * 4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– </a:t>
            </a:r>
            <a:r>
              <a:rPr lang="en-US" altLang="ko-KR" b="1" dirty="0">
                <a:solidFill>
                  <a:schemeClr val="accent6"/>
                </a:solidFill>
              </a:rPr>
              <a:t>10 * 2 * 4</a:t>
            </a:r>
          </a:p>
          <a:p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/>
              <a:t>					= 482.5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61CEE-2804-4A50-9ADD-F8AA9444291A}"/>
              </a:ext>
            </a:extLst>
          </p:cNvPr>
          <p:cNvSpPr txBox="1"/>
          <p:nvPr/>
        </p:nvSpPr>
        <p:spPr>
          <a:xfrm>
            <a:off x="800967" y="2465339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여정 수치 </a:t>
            </a:r>
            <a:r>
              <a:rPr lang="en-US" altLang="ko-KR" sz="1400" b="1" dirty="0"/>
              <a:t>=</a:t>
            </a: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1F6EB-D33B-40D2-BA19-1BCC4FF3E27D}"/>
              </a:ext>
            </a:extLst>
          </p:cNvPr>
          <p:cNvSpPr txBox="1"/>
          <p:nvPr/>
        </p:nvSpPr>
        <p:spPr>
          <a:xfrm>
            <a:off x="9490332" y="163513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아이템 별 증가 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B2B1A-F0EA-4FE7-A8E6-DC3C81863A68}"/>
              </a:ext>
            </a:extLst>
          </p:cNvPr>
          <p:cNvSpPr txBox="1"/>
          <p:nvPr/>
        </p:nvSpPr>
        <p:spPr>
          <a:xfrm>
            <a:off x="9391720" y="6482416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용사 상태 별 증가 량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BD4FAB-21FF-451E-A6E2-924262967F9A}"/>
              </a:ext>
            </a:extLst>
          </p:cNvPr>
          <p:cNvSpPr/>
          <p:nvPr/>
        </p:nvSpPr>
        <p:spPr>
          <a:xfrm>
            <a:off x="9531131" y="-15389"/>
            <a:ext cx="1343792" cy="163513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4F68E5-ECD4-47D4-9FB0-E75274E9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945" y="4322949"/>
            <a:ext cx="4998454" cy="101105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0C488E-076D-4498-B949-1CAFD5D83227}"/>
              </a:ext>
            </a:extLst>
          </p:cNvPr>
          <p:cNvSpPr/>
          <p:nvPr/>
        </p:nvSpPr>
        <p:spPr>
          <a:xfrm>
            <a:off x="2674342" y="4643807"/>
            <a:ext cx="1220206" cy="36933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4EE3FA-BACA-4C24-B24F-71A4D881EAF0}"/>
              </a:ext>
            </a:extLst>
          </p:cNvPr>
          <p:cNvSpPr/>
          <p:nvPr/>
        </p:nvSpPr>
        <p:spPr>
          <a:xfrm>
            <a:off x="5494400" y="3389464"/>
            <a:ext cx="1220206" cy="36933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FFB52F-1E86-4946-86AE-64EC13DC38D6}"/>
              </a:ext>
            </a:extLst>
          </p:cNvPr>
          <p:cNvSpPr txBox="1"/>
          <p:nvPr/>
        </p:nvSpPr>
        <p:spPr>
          <a:xfrm>
            <a:off x="1128988" y="5678251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여정 상태 </a:t>
            </a:r>
            <a:r>
              <a:rPr lang="ko-KR" altLang="en-US" b="1" dirty="0"/>
              <a:t>순탄</a:t>
            </a:r>
            <a:r>
              <a:rPr lang="ko-KR" altLang="en-US" dirty="0"/>
              <a:t> 표시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B1EC3F-762D-4C47-ABFC-62F6E60A3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945" y="1850409"/>
            <a:ext cx="2470978" cy="46320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E00053-21F5-4C5C-9F94-4FE0354F569E}"/>
              </a:ext>
            </a:extLst>
          </p:cNvPr>
          <p:cNvSpPr/>
          <p:nvPr/>
        </p:nvSpPr>
        <p:spPr>
          <a:xfrm>
            <a:off x="9750029" y="1955648"/>
            <a:ext cx="1200183" cy="446256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4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577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준비 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출발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B55052-B1AE-4A01-85CC-10A2E1FE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419692"/>
            <a:ext cx="3117880" cy="167527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FC1A2F-8062-4B0C-B4D4-008DFC69D248}"/>
              </a:ext>
            </a:extLst>
          </p:cNvPr>
          <p:cNvSpPr/>
          <p:nvPr/>
        </p:nvSpPr>
        <p:spPr>
          <a:xfrm>
            <a:off x="1038940" y="1937304"/>
            <a:ext cx="2053883" cy="92243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53D91EA-E74A-4185-B39E-D5A922F6E0E8}"/>
              </a:ext>
            </a:extLst>
          </p:cNvPr>
          <p:cNvCxnSpPr/>
          <p:nvPr/>
        </p:nvCxnSpPr>
        <p:spPr>
          <a:xfrm>
            <a:off x="3092823" y="2331272"/>
            <a:ext cx="14343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3AD494-3949-4D56-8581-31A13EC493DB}"/>
              </a:ext>
            </a:extLst>
          </p:cNvPr>
          <p:cNvSpPr txBox="1"/>
          <p:nvPr/>
        </p:nvSpPr>
        <p:spPr>
          <a:xfrm>
            <a:off x="4527176" y="1731107"/>
            <a:ext cx="6884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 하면 여정 준비 팝업창이 꺼지고 </a:t>
            </a:r>
            <a:r>
              <a:rPr lang="en-US" altLang="ko-KR" dirty="0"/>
              <a:t>3D </a:t>
            </a:r>
            <a:r>
              <a:rPr lang="ko-KR" altLang="en-US" dirty="0"/>
              <a:t>필드에 있던 용사들이 걸어서 화면 밖으로 나감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이걸 구현 하려면 미리 아침이 되면 용사들을 미리 꺼내 놓아야 될 듯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C40A43-EA3F-4E83-9AEE-FE665576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3103961"/>
            <a:ext cx="5890044" cy="352992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3B0C30-AAB7-4F1A-A6F9-C70B9DEB7736}"/>
              </a:ext>
            </a:extLst>
          </p:cNvPr>
          <p:cNvSpPr/>
          <p:nvPr/>
        </p:nvSpPr>
        <p:spPr>
          <a:xfrm>
            <a:off x="747075" y="4688540"/>
            <a:ext cx="1969232" cy="99508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0983B5-874F-4106-85A3-71D5A58F07F6}"/>
              </a:ext>
            </a:extLst>
          </p:cNvPr>
          <p:cNvSpPr/>
          <p:nvPr/>
        </p:nvSpPr>
        <p:spPr>
          <a:xfrm>
            <a:off x="4285129" y="6194612"/>
            <a:ext cx="2062117" cy="45722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5EF383-DF46-410E-B8E6-19D6A126FBD9}"/>
              </a:ext>
            </a:extLst>
          </p:cNvPr>
          <p:cNvCxnSpPr>
            <a:cxnSpLocks/>
          </p:cNvCxnSpPr>
          <p:nvPr/>
        </p:nvCxnSpPr>
        <p:spPr>
          <a:xfrm flipH="1">
            <a:off x="2716307" y="5231489"/>
            <a:ext cx="2315898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7717F4B-130F-469A-9752-1285B6AD45B7}"/>
              </a:ext>
            </a:extLst>
          </p:cNvPr>
          <p:cNvCxnSpPr>
            <a:cxnSpLocks/>
          </p:cNvCxnSpPr>
          <p:nvPr/>
        </p:nvCxnSpPr>
        <p:spPr>
          <a:xfrm>
            <a:off x="4994062" y="5246729"/>
            <a:ext cx="0" cy="963123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07A22D-A20E-40F6-AFF1-1CE14BE56B11}"/>
              </a:ext>
            </a:extLst>
          </p:cNvPr>
          <p:cNvSpPr txBox="1"/>
          <p:nvPr/>
        </p:nvSpPr>
        <p:spPr>
          <a:xfrm>
            <a:off x="6553200" y="5360457"/>
            <a:ext cx="544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아이템을 증가시키거나 감소 시키는 </a:t>
            </a:r>
            <a:r>
              <a:rPr lang="ko-KR" altLang="en-US" b="1" dirty="0"/>
              <a:t>즉시</a:t>
            </a:r>
            <a:r>
              <a:rPr lang="ko-KR" altLang="en-US" dirty="0"/>
              <a:t> 인벤토리</a:t>
            </a:r>
            <a:endParaRPr lang="en-US" altLang="ko-KR" dirty="0"/>
          </a:p>
          <a:p>
            <a:r>
              <a:rPr lang="ko-KR" altLang="en-US" dirty="0"/>
              <a:t>에서 추가 </a:t>
            </a:r>
            <a:r>
              <a:rPr lang="en-US" altLang="ko-KR" dirty="0"/>
              <a:t>OR </a:t>
            </a:r>
            <a:r>
              <a:rPr lang="ko-KR" altLang="en-US" dirty="0"/>
              <a:t>소모 됨</a:t>
            </a:r>
            <a:r>
              <a:rPr lang="en-US" altLang="ko-KR" dirty="0"/>
              <a:t>.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D772CC7-3FED-4D81-884C-23C6E9389E1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994062" y="5683623"/>
            <a:ext cx="155913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3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0EE9706-E78D-4C74-9847-42A9EEE75299}"/>
              </a:ext>
            </a:extLst>
          </p:cNvPr>
          <p:cNvSpPr txBox="1"/>
          <p:nvPr/>
        </p:nvSpPr>
        <p:spPr>
          <a:xfrm>
            <a:off x="4105838" y="2721937"/>
            <a:ext cx="398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복귀</a:t>
            </a:r>
            <a:endParaRPr lang="en-US" altLang="ko-KR" sz="7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24E3F-7617-464D-9B55-0E3FFF221674}"/>
              </a:ext>
            </a:extLst>
          </p:cNvPr>
          <p:cNvSpPr txBox="1"/>
          <p:nvPr/>
        </p:nvSpPr>
        <p:spPr>
          <a:xfrm>
            <a:off x="5760836" y="3789266"/>
            <a:ext cx="670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</a:t>
            </a: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8C2E36E-7717-4629-8624-7A545D6084AF}"/>
              </a:ext>
            </a:extLst>
          </p:cNvPr>
          <p:cNvCxnSpPr>
            <a:cxnSpLocks/>
          </p:cNvCxnSpPr>
          <p:nvPr/>
        </p:nvCxnSpPr>
        <p:spPr>
          <a:xfrm>
            <a:off x="4518213" y="3740525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3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424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복귀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A84C2-9B52-43A8-9763-5C7431017103}"/>
              </a:ext>
            </a:extLst>
          </p:cNvPr>
          <p:cNvSpPr txBox="1"/>
          <p:nvPr/>
        </p:nvSpPr>
        <p:spPr>
          <a:xfrm>
            <a:off x="1310073" y="6024281"/>
            <a:ext cx="957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용사 복귀 시간에 도달하면 용사들 </a:t>
            </a:r>
            <a:r>
              <a:rPr lang="en-US" altLang="ko-KR" dirty="0"/>
              <a:t>3D</a:t>
            </a:r>
            <a:r>
              <a:rPr lang="ko-KR" altLang="en-US" dirty="0"/>
              <a:t>오브젝트들이 화면 밖에서 안으로 걸어 들어 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7D1D23CB-8F4A-4A69-BD58-8CBC6427F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1176" y="1310770"/>
            <a:ext cx="7709647" cy="43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424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복귀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A84C2-9B52-43A8-9763-5C7431017103}"/>
              </a:ext>
            </a:extLst>
          </p:cNvPr>
          <p:cNvSpPr txBox="1"/>
          <p:nvPr/>
        </p:nvSpPr>
        <p:spPr>
          <a:xfrm>
            <a:off x="1197664" y="5812245"/>
            <a:ext cx="10089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용사 복귀 시간에 도달하면 알림 창에 여정 결과</a:t>
            </a:r>
            <a:r>
              <a:rPr lang="en-US" altLang="ko-KR" b="1" dirty="0"/>
              <a:t>(</a:t>
            </a:r>
            <a:r>
              <a:rPr lang="ko-KR" altLang="en-US" b="1" dirty="0"/>
              <a:t>여정 준비 단계에서의 확률에 의존</a:t>
            </a:r>
            <a:r>
              <a:rPr lang="en-US" altLang="ko-KR" b="1" dirty="0"/>
              <a:t>)</a:t>
            </a:r>
            <a:r>
              <a:rPr lang="ko-KR" altLang="en-US" dirty="0"/>
              <a:t>가 표시되고 </a:t>
            </a:r>
            <a:endParaRPr lang="en-US" altLang="ko-KR" dirty="0"/>
          </a:p>
          <a:p>
            <a:pPr algn="ctr"/>
            <a:r>
              <a:rPr lang="ko-KR" altLang="en-US" dirty="0"/>
              <a:t>용사들이 </a:t>
            </a:r>
            <a:r>
              <a:rPr lang="en-US" altLang="ko-KR" dirty="0"/>
              <a:t>3D</a:t>
            </a:r>
            <a:r>
              <a:rPr lang="ko-KR" altLang="en-US" dirty="0"/>
              <a:t>오브젝트들이 화면 밖에서 안으로 걸어 들어 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70DB4-0549-4F8D-B01B-44A005D5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478" y="2157458"/>
            <a:ext cx="1814596" cy="32611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7FDA732-02EC-4294-87B3-93F7CC7B15AF}"/>
              </a:ext>
            </a:extLst>
          </p:cNvPr>
          <p:cNvSpPr/>
          <p:nvPr/>
        </p:nvSpPr>
        <p:spPr>
          <a:xfrm>
            <a:off x="4037575" y="4246044"/>
            <a:ext cx="358589" cy="36933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1025EF-79BA-4A06-828B-D26C74C7D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41" y="1618560"/>
            <a:ext cx="4085385" cy="11762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63E014-50EE-44F3-8012-95D4E6DFC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941" y="4393841"/>
            <a:ext cx="4105275" cy="1038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1869D-5A6B-4AC0-93D2-9FCF24EE5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941" y="2875179"/>
            <a:ext cx="4085385" cy="1438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5185AE-B66D-4F4C-9A6E-3ECAC521CEC3}"/>
              </a:ext>
            </a:extLst>
          </p:cNvPr>
          <p:cNvSpPr txBox="1"/>
          <p:nvPr/>
        </p:nvSpPr>
        <p:spPr>
          <a:xfrm>
            <a:off x="9938216" y="2440318"/>
            <a:ext cx="6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FAIL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9EC53A-02A4-4CF8-AAEA-15505447E4F3}"/>
              </a:ext>
            </a:extLst>
          </p:cNvPr>
          <p:cNvSpPr txBox="1"/>
          <p:nvPr/>
        </p:nvSpPr>
        <p:spPr>
          <a:xfrm>
            <a:off x="9938216" y="3984316"/>
            <a:ext cx="112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SUCCESS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92B7D-215A-4B4C-9179-91EC7C5F0488}"/>
              </a:ext>
            </a:extLst>
          </p:cNvPr>
          <p:cNvSpPr txBox="1"/>
          <p:nvPr/>
        </p:nvSpPr>
        <p:spPr>
          <a:xfrm>
            <a:off x="9938216" y="50794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PERFECT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67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424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F98B69-A0D5-4430-A7ED-7E93BF99878B}"/>
              </a:ext>
            </a:extLst>
          </p:cNvPr>
          <p:cNvSpPr txBox="1"/>
          <p:nvPr/>
        </p:nvSpPr>
        <p:spPr>
          <a:xfrm>
            <a:off x="457202" y="133363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스테이지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740C40-A5CD-4281-8B65-F87B929DEED0}"/>
              </a:ext>
            </a:extLst>
          </p:cNvPr>
          <p:cNvSpPr txBox="1"/>
          <p:nvPr/>
        </p:nvSpPr>
        <p:spPr>
          <a:xfrm>
            <a:off x="638099" y="1769926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스테이지연출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043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424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복귀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A84C2-9B52-43A8-9763-5C7431017103}"/>
              </a:ext>
            </a:extLst>
          </p:cNvPr>
          <p:cNvSpPr txBox="1"/>
          <p:nvPr/>
        </p:nvSpPr>
        <p:spPr>
          <a:xfrm>
            <a:off x="457202" y="1260907"/>
            <a:ext cx="7204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여정 결과에 따라 복귀 즉시 용사들의 상태 창의 수치들이 바뀝니다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변하는 수치 값들은 다음 테이블을 따릅니다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0E995A-D900-4677-B324-73EC29972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56" y="2146167"/>
            <a:ext cx="5706316" cy="42493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BEE976-D4AE-4F55-A1E1-4E1E41F5E211}"/>
              </a:ext>
            </a:extLst>
          </p:cNvPr>
          <p:cNvSpPr/>
          <p:nvPr/>
        </p:nvSpPr>
        <p:spPr>
          <a:xfrm>
            <a:off x="5907741" y="2320627"/>
            <a:ext cx="2761131" cy="403861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7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0EE9706-E78D-4C74-9847-42A9EEE75299}"/>
              </a:ext>
            </a:extLst>
          </p:cNvPr>
          <p:cNvSpPr txBox="1"/>
          <p:nvPr/>
        </p:nvSpPr>
        <p:spPr>
          <a:xfrm>
            <a:off x="3245231" y="2641254"/>
            <a:ext cx="5701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스테이지 연출</a:t>
            </a:r>
            <a:endParaRPr lang="en-US" altLang="ko-KR" sz="7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24E3F-7617-464D-9B55-0E3FFF221674}"/>
              </a:ext>
            </a:extLst>
          </p:cNvPr>
          <p:cNvSpPr txBox="1"/>
          <p:nvPr/>
        </p:nvSpPr>
        <p:spPr>
          <a:xfrm>
            <a:off x="5506355" y="3841583"/>
            <a:ext cx="1179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스테이지</a:t>
            </a: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8C2E36E-7717-4629-8624-7A545D6084AF}"/>
              </a:ext>
            </a:extLst>
          </p:cNvPr>
          <p:cNvCxnSpPr>
            <a:cxnSpLocks/>
          </p:cNvCxnSpPr>
          <p:nvPr/>
        </p:nvCxnSpPr>
        <p:spPr>
          <a:xfrm>
            <a:off x="4518213" y="3740525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7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424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스테이지 연출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B74A3D4-D858-46F6-B195-6A219AC9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282" y="2555874"/>
            <a:ext cx="11573435" cy="1746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97C65-5639-4A6C-B142-158956F84129}"/>
              </a:ext>
            </a:extLst>
          </p:cNvPr>
          <p:cNvSpPr txBox="1"/>
          <p:nvPr/>
        </p:nvSpPr>
        <p:spPr>
          <a:xfrm>
            <a:off x="1004048" y="5124253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날짜 바뀜 연출 </a:t>
            </a:r>
            <a:r>
              <a:rPr lang="en-US" altLang="ko-KR" dirty="0"/>
              <a:t>: </a:t>
            </a:r>
            <a:r>
              <a:rPr lang="ko-KR" altLang="en-US" dirty="0"/>
              <a:t>시간바가 다 찬 후 출연하는 연출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C3036D-F97B-40EA-BEB3-0579BBA22E5F}"/>
              </a:ext>
            </a:extLst>
          </p:cNvPr>
          <p:cNvSpPr txBox="1"/>
          <p:nvPr/>
        </p:nvSpPr>
        <p:spPr>
          <a:xfrm>
            <a:off x="1004047" y="5493585"/>
            <a:ext cx="782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Stage </a:t>
            </a:r>
            <a:r>
              <a:rPr lang="ko-KR" altLang="en-US" dirty="0"/>
              <a:t>씬 변환 연출 </a:t>
            </a:r>
            <a:r>
              <a:rPr lang="en-US" altLang="ko-KR" dirty="0"/>
              <a:t>: </a:t>
            </a:r>
            <a:r>
              <a:rPr lang="ko-KR" altLang="en-US" dirty="0"/>
              <a:t>한 </a:t>
            </a:r>
            <a:r>
              <a:rPr lang="en-US" altLang="ko-KR" dirty="0"/>
              <a:t>stage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일이 끝난 후 출연하는 연출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BF8BB1-2A40-4052-B114-8D2423CF7EB1}"/>
              </a:ext>
            </a:extLst>
          </p:cNvPr>
          <p:cNvSpPr txBox="1"/>
          <p:nvPr/>
        </p:nvSpPr>
        <p:spPr>
          <a:xfrm>
            <a:off x="7539317" y="402515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3. </a:t>
            </a:r>
            <a:r>
              <a: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컷 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E5567D-11A2-49DA-9449-6B6CD41F18FB}"/>
              </a:ext>
            </a:extLst>
          </p:cNvPr>
          <p:cNvSpPr txBox="1"/>
          <p:nvPr/>
        </p:nvSpPr>
        <p:spPr>
          <a:xfrm>
            <a:off x="1004047" y="5862917"/>
            <a:ext cx="745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컷 신 </a:t>
            </a:r>
            <a:r>
              <a:rPr lang="en-US" altLang="ko-KR" dirty="0"/>
              <a:t>: stage</a:t>
            </a:r>
            <a:r>
              <a:rPr lang="ko-KR" altLang="en-US" dirty="0"/>
              <a:t> 진행 중</a:t>
            </a:r>
            <a:r>
              <a:rPr lang="en-US" altLang="ko-KR" dirty="0"/>
              <a:t>, stage </a:t>
            </a:r>
            <a:r>
              <a:rPr lang="ko-KR" altLang="en-US" dirty="0"/>
              <a:t>바뀔 때</a:t>
            </a:r>
            <a:r>
              <a:rPr lang="en-US" altLang="ko-KR" dirty="0"/>
              <a:t>, </a:t>
            </a:r>
            <a:r>
              <a:rPr lang="ko-KR" altLang="en-US" dirty="0"/>
              <a:t>마왕 성 쪽 등에서 등장합니다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33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8" y="570475"/>
            <a:ext cx="570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스테이지 연출 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날짜 바뀜 연출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97C65-5639-4A6C-B142-158956F84129}"/>
              </a:ext>
            </a:extLst>
          </p:cNvPr>
          <p:cNvSpPr txBox="1"/>
          <p:nvPr/>
        </p:nvSpPr>
        <p:spPr>
          <a:xfrm>
            <a:off x="3822781" y="6134225"/>
            <a:ext cx="454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시간바가 다 찬 후 출연하는 연출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7F66C7-8483-4BA6-A98C-4E70BA27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458" y="1665880"/>
            <a:ext cx="2838450" cy="4162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B33F7D-FDA7-43EE-AEDD-8E2C3850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58" y="1665881"/>
            <a:ext cx="2838450" cy="416242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2C3620C-EBB6-46BB-835A-5FB74DBC7153}"/>
              </a:ext>
            </a:extLst>
          </p:cNvPr>
          <p:cNvSpPr/>
          <p:nvPr/>
        </p:nvSpPr>
        <p:spPr>
          <a:xfrm>
            <a:off x="3627455" y="3649070"/>
            <a:ext cx="282558" cy="4661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CD5614-47A5-4492-A68F-5667959E28A9}"/>
              </a:ext>
            </a:extLst>
          </p:cNvPr>
          <p:cNvSpPr/>
          <p:nvPr/>
        </p:nvSpPr>
        <p:spPr>
          <a:xfrm>
            <a:off x="1089212" y="1971801"/>
            <a:ext cx="5334000" cy="100404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0A8016-05F7-42D7-A78C-D28C66CE84A3}"/>
              </a:ext>
            </a:extLst>
          </p:cNvPr>
          <p:cNvCxnSpPr/>
          <p:nvPr/>
        </p:nvCxnSpPr>
        <p:spPr>
          <a:xfrm>
            <a:off x="6423212" y="2339354"/>
            <a:ext cx="11116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AF6A30-4D3D-4D22-BE30-6CAAC39EBE59}"/>
              </a:ext>
            </a:extLst>
          </p:cNvPr>
          <p:cNvSpPr txBox="1"/>
          <p:nvPr/>
        </p:nvSpPr>
        <p:spPr>
          <a:xfrm>
            <a:off x="7636610" y="219325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1~4</a:t>
            </a:r>
            <a:r>
              <a:rPr lang="ko-KR" altLang="en-US" dirty="0"/>
              <a:t>일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BB69F49-9393-4E50-B558-B351880712EE}"/>
              </a:ext>
            </a:extLst>
          </p:cNvPr>
          <p:cNvSpPr/>
          <p:nvPr/>
        </p:nvSpPr>
        <p:spPr>
          <a:xfrm>
            <a:off x="7299900" y="3649070"/>
            <a:ext cx="282558" cy="4661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385D501-56C0-43DC-A521-64E669A5C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5877" y="2706934"/>
            <a:ext cx="4178547" cy="235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9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507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스테이지 연출 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날짜 바뀜 연출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53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8" y="570475"/>
            <a:ext cx="6373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스테이지 연출 </a:t>
            </a:r>
            <a:r>
              <a:rPr lang="en-US" altLang="ko-KR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stage </a:t>
            </a:r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 변환 연출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EAD08-1769-4C25-9783-E8C0B064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1772209"/>
            <a:ext cx="4000500" cy="4162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C081D2-2932-4FB9-A9A3-0FDBB5130C0E}"/>
              </a:ext>
            </a:extLst>
          </p:cNvPr>
          <p:cNvSpPr txBox="1"/>
          <p:nvPr/>
        </p:nvSpPr>
        <p:spPr>
          <a:xfrm>
            <a:off x="3117460" y="6243816"/>
            <a:ext cx="595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배경에 </a:t>
            </a:r>
            <a:r>
              <a:rPr lang="en-US" altLang="ko-KR" dirty="0"/>
              <a:t>2D </a:t>
            </a:r>
            <a:r>
              <a:rPr lang="ko-KR" altLang="en-US" dirty="0"/>
              <a:t>캐릭터들이 다음스테이지를 향해 건너 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068390-23E5-47C2-9E45-DC72A2251B4A}"/>
              </a:ext>
            </a:extLst>
          </p:cNvPr>
          <p:cNvSpPr txBox="1"/>
          <p:nvPr/>
        </p:nvSpPr>
        <p:spPr>
          <a:xfrm>
            <a:off x="4697333" y="1402877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레퍼런스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엑소스</a:t>
            </a:r>
            <a:r>
              <a:rPr lang="ko-KR" altLang="en-US" dirty="0"/>
              <a:t> 히어로즈 </a:t>
            </a:r>
          </a:p>
        </p:txBody>
      </p:sp>
    </p:spTree>
    <p:extLst>
      <p:ext uri="{BB962C8B-B14F-4D97-AF65-F5344CB8AC3E}">
        <p14:creationId xmlns:p14="http://schemas.microsoft.com/office/powerpoint/2010/main" val="187287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0EE9706-E78D-4C74-9847-42A9EEE75299}"/>
              </a:ext>
            </a:extLst>
          </p:cNvPr>
          <p:cNvSpPr txBox="1"/>
          <p:nvPr/>
        </p:nvSpPr>
        <p:spPr>
          <a:xfrm>
            <a:off x="4105838" y="2721937"/>
            <a:ext cx="398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준비</a:t>
            </a:r>
            <a:endParaRPr lang="en-US" altLang="ko-KR" sz="7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24E3F-7617-464D-9B55-0E3FFF221674}"/>
              </a:ext>
            </a:extLst>
          </p:cNvPr>
          <p:cNvSpPr txBox="1"/>
          <p:nvPr/>
        </p:nvSpPr>
        <p:spPr>
          <a:xfrm>
            <a:off x="5760836" y="3789266"/>
            <a:ext cx="670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</a:t>
            </a: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8C2E36E-7717-4629-8624-7A545D6084AF}"/>
              </a:ext>
            </a:extLst>
          </p:cNvPr>
          <p:cNvCxnSpPr>
            <a:cxnSpLocks/>
          </p:cNvCxnSpPr>
          <p:nvPr/>
        </p:nvCxnSpPr>
        <p:spPr>
          <a:xfrm>
            <a:off x="4518213" y="3740525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57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6B5AA-0379-4447-BC2F-2C4E89C18F3D}"/>
              </a:ext>
            </a:extLst>
          </p:cNvPr>
          <p:cNvCxnSpPr>
            <a:cxnSpLocks/>
          </p:cNvCxnSpPr>
          <p:nvPr/>
        </p:nvCxnSpPr>
        <p:spPr>
          <a:xfrm>
            <a:off x="457202" y="995083"/>
            <a:ext cx="3155574" cy="0"/>
          </a:xfrm>
          <a:prstGeom prst="line">
            <a:avLst/>
          </a:prstGeom>
          <a:ln w="57150">
            <a:solidFill>
              <a:srgbClr val="E2D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1470F0-14BE-458B-9C2E-05E0CF6C49C9}"/>
              </a:ext>
            </a:extLst>
          </p:cNvPr>
          <p:cNvSpPr txBox="1"/>
          <p:nvPr/>
        </p:nvSpPr>
        <p:spPr>
          <a:xfrm>
            <a:off x="394449" y="570475"/>
            <a:ext cx="424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여정 준비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카페24 써라운드" pitchFamily="2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DE7445E0-2E04-43B8-9017-854055616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1835" y="1615110"/>
            <a:ext cx="7028329" cy="3951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A84C2-9B52-43A8-9763-5C7431017103}"/>
              </a:ext>
            </a:extLst>
          </p:cNvPr>
          <p:cNvSpPr txBox="1"/>
          <p:nvPr/>
        </p:nvSpPr>
        <p:spPr>
          <a:xfrm>
            <a:off x="2278287" y="5862917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저희 용사 관리사의 메인 컨텐츠 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관리한 용사들의 상태</a:t>
            </a:r>
            <a:r>
              <a:rPr lang="en-US" altLang="ko-KR" dirty="0"/>
              <a:t>, </a:t>
            </a:r>
            <a:r>
              <a:rPr lang="ko-KR" altLang="en-US" dirty="0"/>
              <a:t>아이템들을 적절히 활용해 매일 여정을 떠납니다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097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649</Words>
  <Application>Microsoft Office PowerPoint</Application>
  <PresentationFormat>와이드스크린</PresentationFormat>
  <Paragraphs>83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HY견고딕</vt:lpstr>
      <vt:lpstr>맑은 고딕</vt:lpstr>
      <vt:lpstr>카페24 써라운드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821041244302</dc:creator>
  <cp:lastModifiedBy>821041244302</cp:lastModifiedBy>
  <cp:revision>20</cp:revision>
  <dcterms:created xsi:type="dcterms:W3CDTF">2022-01-18T04:47:21Z</dcterms:created>
  <dcterms:modified xsi:type="dcterms:W3CDTF">2022-01-19T11:22:44Z</dcterms:modified>
</cp:coreProperties>
</file>